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sldIdLst>
    <p:sldId id="261" r:id="rId2"/>
    <p:sldId id="262" r:id="rId3"/>
    <p:sldId id="263" r:id="rId4"/>
    <p:sldId id="266" r:id="rId5"/>
    <p:sldId id="268" r:id="rId6"/>
    <p:sldId id="269" r:id="rId7"/>
    <p:sldId id="270" r:id="rId8"/>
    <p:sldId id="271" r:id="rId9"/>
    <p:sldId id="27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2336776F-85E5-46D1-B2CD-4058C30DCDA5}">
          <p14:sldIdLst>
            <p14:sldId id="261"/>
            <p14:sldId id="262"/>
            <p14:sldId id="263"/>
            <p14:sldId id="266"/>
            <p14:sldId id="268"/>
            <p14:sldId id="269"/>
            <p14:sldId id="270"/>
            <p14:sldId id="271"/>
            <p14:sldId id="27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958" autoAdjust="0"/>
  </p:normalViewPr>
  <p:slideViewPr>
    <p:cSldViewPr>
      <p:cViewPr varScale="1">
        <p:scale>
          <a:sx n="92" d="100"/>
          <a:sy n="92" d="100"/>
        </p:scale>
        <p:origin x="-49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F27B1-B788-49C5-878F-825DC191504C}" type="datetimeFigureOut">
              <a:rPr lang="ru-RU" smtClean="0"/>
              <a:t>04.11.2012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FA9C6B-18E9-4E30-A4A2-A0BC3494B7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248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A9C6B-18E9-4E30-A4A2-A0BC3494B72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457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8D12-F4CB-42F5-A41B-CB4213CB53BC}" type="datetimeFigureOut">
              <a:rPr lang="ru-RU" smtClean="0"/>
              <a:t>04.11.2012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9464-BEB2-43D8-B0D7-5CB82F05035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8D12-F4CB-42F5-A41B-CB4213CB53BC}" type="datetimeFigureOut">
              <a:rPr lang="ru-RU" smtClean="0"/>
              <a:t>04.11.2012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9464-BEB2-43D8-B0D7-5CB82F050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8D12-F4CB-42F5-A41B-CB4213CB53BC}" type="datetimeFigureOut">
              <a:rPr lang="ru-RU" smtClean="0"/>
              <a:t>04.11.2012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9464-BEB2-43D8-B0D7-5CB82F05035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8D12-F4CB-42F5-A41B-CB4213CB53BC}" type="datetimeFigureOut">
              <a:rPr lang="ru-RU" smtClean="0"/>
              <a:t>04.11.2012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9464-BEB2-43D8-B0D7-5CB82F050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8D12-F4CB-42F5-A41B-CB4213CB53BC}" type="datetimeFigureOut">
              <a:rPr lang="ru-RU" smtClean="0"/>
              <a:t>04.11.2012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9464-BEB2-43D8-B0D7-5CB82F050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8D12-F4CB-42F5-A41B-CB4213CB53BC}" type="datetimeFigureOut">
              <a:rPr lang="ru-RU" smtClean="0"/>
              <a:t>04.11.2012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9464-BEB2-43D8-B0D7-5CB82F050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8D12-F4CB-42F5-A41B-CB4213CB53BC}" type="datetimeFigureOut">
              <a:rPr lang="ru-RU" smtClean="0"/>
              <a:t>04.11.2012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9464-BEB2-43D8-B0D7-5CB82F050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8D12-F4CB-42F5-A41B-CB4213CB53BC}" type="datetimeFigureOut">
              <a:rPr lang="ru-RU" smtClean="0"/>
              <a:t>04.11.2012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9464-BEB2-43D8-B0D7-5CB82F050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8D12-F4CB-42F5-A41B-CB4213CB53BC}" type="datetimeFigureOut">
              <a:rPr lang="ru-RU" smtClean="0"/>
              <a:t>04.11.2012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8109464-BEB2-43D8-B0D7-5CB82F05035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8D12-F4CB-42F5-A41B-CB4213CB53BC}" type="datetimeFigureOut">
              <a:rPr lang="ru-RU" smtClean="0"/>
              <a:t>04.11.2012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9464-BEB2-43D8-B0D7-5CB82F050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8D12-F4CB-42F5-A41B-CB4213CB53BC}" type="datetimeFigureOut">
              <a:rPr lang="ru-RU" smtClean="0"/>
              <a:t>04.11.2012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9464-BEB2-43D8-B0D7-5CB82F0503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278D12-F4CB-42F5-A41B-CB4213CB53BC}" type="datetimeFigureOut">
              <a:rPr lang="ru-RU" smtClean="0"/>
              <a:t>04.11.2012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109464-BEB2-43D8-B0D7-5CB82F05035A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4624"/>
            <a:ext cx="8133528" cy="172819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Уроки в условиях введения ФГОС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916832"/>
            <a:ext cx="8136904" cy="4869160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3500" dirty="0"/>
              <a:t>1</a:t>
            </a:r>
            <a:r>
              <a:rPr lang="ru-RU" sz="3300" dirty="0" smtClean="0"/>
              <a:t>. </a:t>
            </a:r>
            <a:r>
              <a:rPr lang="ru-RU" sz="3000" dirty="0" smtClean="0"/>
              <a:t>Урок </a:t>
            </a:r>
            <a:r>
              <a:rPr lang="ru-RU" sz="3000" dirty="0"/>
              <a:t>«открытия» нового знания;</a:t>
            </a:r>
          </a:p>
          <a:p>
            <a:pPr algn="just"/>
            <a:r>
              <a:rPr lang="ru-RU" sz="3000" dirty="0" smtClean="0"/>
              <a:t>2.Урок </a:t>
            </a:r>
            <a:r>
              <a:rPr lang="ru-RU" sz="3000" dirty="0"/>
              <a:t>комплексного применения знаний и умений (урок закрепления);</a:t>
            </a:r>
          </a:p>
          <a:p>
            <a:pPr algn="just"/>
            <a:r>
              <a:rPr lang="ru-RU" sz="3000" dirty="0" smtClean="0"/>
              <a:t>3. Урок общеметодологической направленности  </a:t>
            </a:r>
            <a:r>
              <a:rPr lang="ru-RU" sz="3000" dirty="0"/>
              <a:t>(проводится  в начале и в конце изучения определенных разделов);</a:t>
            </a:r>
          </a:p>
          <a:p>
            <a:pPr algn="just"/>
            <a:r>
              <a:rPr lang="ru-RU" sz="3000" dirty="0"/>
              <a:t>4</a:t>
            </a:r>
            <a:r>
              <a:rPr lang="ru-RU" sz="3000" dirty="0" smtClean="0"/>
              <a:t>. Урок </a:t>
            </a:r>
            <a:r>
              <a:rPr lang="ru-RU" sz="3000" dirty="0"/>
              <a:t>актуализации знаний и умений (урок повторения);</a:t>
            </a:r>
          </a:p>
          <a:p>
            <a:pPr algn="just"/>
            <a:r>
              <a:rPr lang="ru-RU" sz="3000" dirty="0"/>
              <a:t>5</a:t>
            </a:r>
            <a:r>
              <a:rPr lang="ru-RU" sz="3000" dirty="0" smtClean="0"/>
              <a:t>. Урок </a:t>
            </a:r>
            <a:r>
              <a:rPr lang="ru-RU" sz="3000" dirty="0"/>
              <a:t>контроля знаний и умений;</a:t>
            </a:r>
          </a:p>
          <a:p>
            <a:pPr algn="just"/>
            <a:r>
              <a:rPr lang="ru-RU" sz="3000" dirty="0" smtClean="0"/>
              <a:t>6. Урок </a:t>
            </a:r>
            <a:r>
              <a:rPr lang="ru-RU" sz="3000" dirty="0"/>
              <a:t>коррекции знаний, умений и </a:t>
            </a:r>
            <a:r>
              <a:rPr lang="ru-RU" sz="3000" dirty="0" smtClean="0"/>
              <a:t>навыков .</a:t>
            </a:r>
            <a:endParaRPr lang="ru-RU" sz="3000" dirty="0"/>
          </a:p>
          <a:p>
            <a:pPr algn="just"/>
            <a:endParaRPr lang="ru-RU" sz="3200" dirty="0" smtClean="0"/>
          </a:p>
          <a:p>
            <a:pPr algn="just"/>
            <a:endParaRPr lang="ru-RU" sz="3200" dirty="0" smtClean="0"/>
          </a:p>
          <a:p>
            <a:pPr algn="just"/>
            <a:endParaRPr lang="ru-RU" sz="3200" dirty="0" smtClean="0"/>
          </a:p>
          <a:p>
            <a:pPr algn="just"/>
            <a:endParaRPr lang="ru-RU" sz="3200" dirty="0" smtClean="0"/>
          </a:p>
          <a:p>
            <a:pPr algn="just"/>
            <a:endParaRPr lang="ru-RU" sz="3200" dirty="0" smtClean="0"/>
          </a:p>
          <a:p>
            <a:pPr algn="just"/>
            <a:endParaRPr lang="ru-RU" sz="3200" dirty="0" smtClean="0"/>
          </a:p>
          <a:p>
            <a:pPr algn="just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03305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16632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Примерная структура уроков по ФГОС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916832"/>
            <a:ext cx="7854696" cy="4824536"/>
          </a:xfrm>
        </p:spPr>
        <p:txBody>
          <a:bodyPr>
            <a:normAutofit/>
          </a:bodyPr>
          <a:lstStyle/>
          <a:p>
            <a:pPr algn="just"/>
            <a:r>
              <a:rPr lang="ru-RU" sz="3200" u="sng" dirty="0" smtClean="0"/>
              <a:t>1. Структура урока «открытия» нового знания.</a:t>
            </a:r>
          </a:p>
          <a:p>
            <a:pPr algn="just"/>
            <a:r>
              <a:rPr lang="ru-RU" sz="2800" dirty="0" smtClean="0"/>
              <a:t>1</a:t>
            </a:r>
            <a:r>
              <a:rPr lang="ru-RU" dirty="0" smtClean="0"/>
              <a:t>) Организационный этап.</a:t>
            </a:r>
          </a:p>
          <a:p>
            <a:pPr algn="just"/>
            <a:r>
              <a:rPr lang="ru-RU" sz="2800" dirty="0" smtClean="0"/>
              <a:t>2</a:t>
            </a:r>
            <a:r>
              <a:rPr lang="ru-RU" dirty="0" smtClean="0"/>
              <a:t>) Постановка целей и задач урока. Мотивация учебной деятельности учащихся.</a:t>
            </a:r>
          </a:p>
          <a:p>
            <a:pPr algn="just"/>
            <a:r>
              <a:rPr lang="ru-RU" sz="2400" dirty="0"/>
              <a:t>3</a:t>
            </a:r>
            <a:r>
              <a:rPr lang="ru-RU" dirty="0" smtClean="0"/>
              <a:t>) Актуализация знаний (самостоятельное выполнение индивидуального задания на применение нового знания, запланированного для изучения на данном уроке). Фиксирование затруднения при выполнении учебного действия).</a:t>
            </a:r>
          </a:p>
          <a:p>
            <a:pPr algn="just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105319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260648"/>
            <a:ext cx="8280920" cy="6120680"/>
          </a:xfrm>
        </p:spPr>
        <p:txBody>
          <a:bodyPr>
            <a:noAutofit/>
          </a:bodyPr>
          <a:lstStyle/>
          <a:p>
            <a:pPr algn="just"/>
            <a:r>
              <a:rPr lang="ru-RU" sz="2400" dirty="0"/>
              <a:t>4. Построение проекта исходной задачи ( первичное усвоение новых знаний. Возможно построение учащимися плана, т.е. как будет построено новое знание).</a:t>
            </a:r>
            <a:br>
              <a:rPr lang="ru-RU" sz="2400" dirty="0"/>
            </a:br>
            <a:r>
              <a:rPr lang="ru-RU" sz="2400" dirty="0"/>
              <a:t>5. Реализация построенного проекта и решения исходной задачи (возможна фронтальная и групповая форма работы</a:t>
            </a:r>
            <a:r>
              <a:rPr lang="ru-RU" sz="2400" dirty="0" smtClean="0"/>
              <a:t>).</a:t>
            </a:r>
            <a:endParaRPr lang="ru-RU" sz="2400" dirty="0"/>
          </a:p>
          <a:p>
            <a:pPr algn="just"/>
            <a:r>
              <a:rPr lang="ru-RU" sz="2400" dirty="0" smtClean="0"/>
              <a:t>6. Первичное закрепление с комментированием.</a:t>
            </a:r>
          </a:p>
          <a:p>
            <a:pPr algn="just"/>
            <a:r>
              <a:rPr lang="ru-RU" sz="2400" dirty="0" smtClean="0"/>
              <a:t>7. Самостоятельная работа с самопроверкой по эталону.</a:t>
            </a:r>
          </a:p>
          <a:p>
            <a:pPr algn="just"/>
            <a:r>
              <a:rPr lang="ru-RU" sz="2400" dirty="0" smtClean="0"/>
              <a:t>8. Включение в систему знаний и повторение.</a:t>
            </a:r>
          </a:p>
          <a:p>
            <a:pPr algn="just"/>
            <a:r>
              <a:rPr lang="ru-RU" sz="2400" dirty="0"/>
              <a:t>9</a:t>
            </a:r>
            <a:r>
              <a:rPr lang="ru-RU" sz="2400" dirty="0" smtClean="0"/>
              <a:t>. Информация о домашнем задании (с элементами выбора, творчества). Инструктаж по его выполнению.</a:t>
            </a:r>
          </a:p>
          <a:p>
            <a:pPr algn="just"/>
            <a:r>
              <a:rPr lang="ru-RU" sz="2400" dirty="0" smtClean="0"/>
              <a:t>10. Рефлексия учебной деятельности на уроке (подведение итогов занятия. Учащиеся соотносят цель и результаты своей учебной деятельности).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16976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5950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ru-RU" sz="3600" u="sng" dirty="0" smtClean="0">
                <a:solidFill>
                  <a:schemeClr val="tx1"/>
                </a:solidFill>
                <a:latin typeface="+mn-lt"/>
              </a:rPr>
              <a:t>2. Структура урока комплексного применения знаний и умений (урок закрепления)</a:t>
            </a:r>
            <a:endParaRPr lang="ru-RU" sz="3600" u="sng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916832"/>
            <a:ext cx="7854696" cy="4824536"/>
          </a:xfrm>
        </p:spPr>
        <p:txBody>
          <a:bodyPr>
            <a:normAutofit/>
          </a:bodyPr>
          <a:lstStyle/>
          <a:p>
            <a:pPr algn="just"/>
            <a:r>
              <a:rPr lang="ru-RU" sz="3200" dirty="0"/>
              <a:t>1</a:t>
            </a:r>
            <a:r>
              <a:rPr lang="ru-RU" dirty="0" smtClean="0"/>
              <a:t>. Организационный этап.</a:t>
            </a:r>
          </a:p>
          <a:p>
            <a:pPr algn="just"/>
            <a:r>
              <a:rPr lang="ru-RU" sz="3200" dirty="0"/>
              <a:t>2</a:t>
            </a:r>
            <a:r>
              <a:rPr lang="ru-RU" dirty="0" smtClean="0"/>
              <a:t>. Проверка домашнего задания, воспроизведение и коррекция опорных знаний учащихся. Актуализация знаний.</a:t>
            </a:r>
          </a:p>
          <a:p>
            <a:pPr algn="l"/>
            <a:r>
              <a:rPr lang="ru-RU" dirty="0" smtClean="0"/>
              <a:t>3. Постановка цели и задач урока. Мотивация учебной деятельности учащихся.</a:t>
            </a:r>
          </a:p>
          <a:p>
            <a:pPr algn="l"/>
            <a:r>
              <a:rPr lang="ru-RU" dirty="0" smtClean="0"/>
              <a:t>4. Первичное закрепление:</a:t>
            </a:r>
          </a:p>
          <a:p>
            <a:pPr algn="l"/>
            <a:r>
              <a:rPr lang="ru-RU" dirty="0" smtClean="0"/>
              <a:t>- в знакомой ситуации (типовые задания);</a:t>
            </a:r>
          </a:p>
          <a:p>
            <a:pPr algn="l"/>
            <a:r>
              <a:rPr lang="ru-RU" dirty="0" smtClean="0"/>
              <a:t>- в измененной ситуации (конструктивные задания).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883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692696"/>
            <a:ext cx="7854696" cy="6048672"/>
          </a:xfrm>
        </p:spPr>
        <p:txBody>
          <a:bodyPr/>
          <a:lstStyle/>
          <a:p>
            <a:pPr algn="ctr"/>
            <a:r>
              <a:rPr lang="ru-RU" dirty="0" smtClean="0"/>
              <a:t>Продолжение…</a:t>
            </a:r>
          </a:p>
          <a:p>
            <a:pPr algn="l"/>
            <a:endParaRPr lang="ru-RU" dirty="0"/>
          </a:p>
          <a:p>
            <a:pPr algn="just"/>
            <a:r>
              <a:rPr lang="ru-RU" dirty="0" smtClean="0"/>
              <a:t>5. Творческое применение и добывание знаний в новой ситуации (проблемные задания).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6. Информация о домашнем задании, инструктаж по его выполнению.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7. Рефлексия (подведение итогов).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5612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4624"/>
            <a:ext cx="7851648" cy="1800200"/>
          </a:xfrm>
        </p:spPr>
        <p:txBody>
          <a:bodyPr>
            <a:normAutofit/>
          </a:bodyPr>
          <a:lstStyle/>
          <a:p>
            <a:pPr algn="ctr"/>
            <a:r>
              <a:rPr lang="ru-RU" sz="3600" u="sng" dirty="0" smtClean="0">
                <a:solidFill>
                  <a:schemeClr val="tx1"/>
                </a:solidFill>
                <a:latin typeface="+mn-lt"/>
              </a:rPr>
              <a:t>3. Структура урока актуализации знаний и умений (урок повторения)</a:t>
            </a:r>
            <a:endParaRPr lang="ru-RU" sz="3600" u="sng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844824"/>
            <a:ext cx="7854696" cy="5013176"/>
          </a:xfrm>
        </p:spPr>
        <p:txBody>
          <a:bodyPr/>
          <a:lstStyle/>
          <a:p>
            <a:pPr algn="just"/>
            <a:r>
              <a:rPr lang="ru-RU" sz="3200" dirty="0" smtClean="0"/>
              <a:t>1</a:t>
            </a:r>
            <a:r>
              <a:rPr lang="ru-RU" dirty="0" smtClean="0"/>
              <a:t>. Организационный этап.</a:t>
            </a:r>
          </a:p>
          <a:p>
            <a:pPr algn="just"/>
            <a:r>
              <a:rPr lang="ru-RU" sz="3200" dirty="0" smtClean="0"/>
              <a:t>2</a:t>
            </a:r>
            <a:r>
              <a:rPr lang="ru-RU" dirty="0" smtClean="0"/>
              <a:t>. Проверка домашнего задания, воспроизведение и коррекция знаний, навыков и умений учащихся, необходимых для творческого решения поставленных задач.</a:t>
            </a:r>
          </a:p>
          <a:p>
            <a:pPr algn="just"/>
            <a:r>
              <a:rPr lang="ru-RU" dirty="0" smtClean="0"/>
              <a:t>3. Постановка цели и задач урока. Мотивация учебной деятельности учащихся.</a:t>
            </a:r>
          </a:p>
          <a:p>
            <a:pPr algn="just"/>
            <a:r>
              <a:rPr lang="ru-RU" dirty="0" smtClean="0"/>
              <a:t>4. Актуализация знаний:</a:t>
            </a:r>
          </a:p>
          <a:p>
            <a:pPr algn="just"/>
            <a:r>
              <a:rPr lang="ru-RU" dirty="0" smtClean="0"/>
              <a:t>- с целью подготовки к контрольному уроку;</a:t>
            </a:r>
          </a:p>
          <a:p>
            <a:pPr algn="just"/>
            <a:r>
              <a:rPr lang="ru-RU" dirty="0" smtClean="0"/>
              <a:t>- с целью подготовки к изучению новой темы.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330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32656"/>
            <a:ext cx="7854696" cy="6525344"/>
          </a:xfrm>
        </p:spPr>
        <p:txBody>
          <a:bodyPr/>
          <a:lstStyle/>
          <a:p>
            <a:pPr algn="l"/>
            <a:r>
              <a:rPr lang="ru-RU" dirty="0" smtClean="0"/>
              <a:t>5. Применение знаний и умений в новой ситуации.</a:t>
            </a:r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6. Обобщение и систематизация знаний.</a:t>
            </a:r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7. Контроль усвоения, обсуждение допущенных ошибок и их коррекция.</a:t>
            </a:r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8. Информация о домашнем задании, инструктаж по его выполнению.</a:t>
            </a:r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9. Рефлексия (подведение итогов занятия).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8684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9087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u="sng" dirty="0" smtClean="0">
                <a:solidFill>
                  <a:schemeClr val="tx1"/>
                </a:solidFill>
                <a:latin typeface="+mn-lt"/>
              </a:rPr>
              <a:t>4. Структура урока контроля знаний и умений.</a:t>
            </a:r>
            <a:endParaRPr lang="ru-RU" sz="3600" u="sng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908720"/>
            <a:ext cx="7854696" cy="587727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200" dirty="0" smtClean="0"/>
              <a:t>1</a:t>
            </a:r>
            <a:r>
              <a:rPr lang="ru-RU" dirty="0" smtClean="0"/>
              <a:t>. Организационный этап.</a:t>
            </a:r>
          </a:p>
          <a:p>
            <a:pPr algn="just"/>
            <a:r>
              <a:rPr lang="ru-RU" sz="3200" dirty="0" smtClean="0"/>
              <a:t>2</a:t>
            </a:r>
            <a:r>
              <a:rPr lang="ru-RU" dirty="0" smtClean="0"/>
              <a:t>. Постановка цели и задач урока. Мотивация учебной деятельности учащихся.</a:t>
            </a:r>
          </a:p>
          <a:p>
            <a:pPr algn="just"/>
            <a:r>
              <a:rPr lang="ru-RU" dirty="0" smtClean="0"/>
              <a:t>3. Выявление знаний, умений и навыков, проверка уровня </a:t>
            </a:r>
            <a:r>
              <a:rPr lang="ru-RU" dirty="0" err="1" smtClean="0"/>
              <a:t>сформированности</a:t>
            </a:r>
            <a:r>
              <a:rPr lang="ru-RU" dirty="0" smtClean="0"/>
              <a:t> у учащихся </a:t>
            </a:r>
            <a:r>
              <a:rPr lang="ru-RU" dirty="0" err="1" smtClean="0"/>
              <a:t>общеучебных</a:t>
            </a:r>
            <a:r>
              <a:rPr lang="ru-RU" dirty="0" smtClean="0"/>
              <a:t> умений. (задания по объему или степени трудности должны соответствовать программе и быть посильными для каждого ученика). Уроки контроля могут быть уроками письменного контроля, уроками сочетания устного и письменного контроля. В зависимости от вида контроля формируется его окончательная структура.</a:t>
            </a:r>
          </a:p>
          <a:p>
            <a:pPr algn="just"/>
            <a:r>
              <a:rPr lang="ru-RU" dirty="0" smtClean="0"/>
              <a:t>4. Рефлексия (подведение итогов занятия).</a:t>
            </a:r>
          </a:p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9829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9087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u="sng" dirty="0" smtClean="0">
                <a:solidFill>
                  <a:schemeClr val="tx1"/>
                </a:solidFill>
                <a:latin typeface="+mn-lt"/>
              </a:rPr>
              <a:t>5. Структура урока коррекции знаний, умений и навыков</a:t>
            </a:r>
            <a:endParaRPr lang="ru-RU" sz="3600" u="sng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08720"/>
            <a:ext cx="8215064" cy="576064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200" dirty="0"/>
              <a:t>1</a:t>
            </a:r>
            <a:r>
              <a:rPr lang="ru-RU" dirty="0"/>
              <a:t>. Организационный этап.</a:t>
            </a:r>
          </a:p>
          <a:p>
            <a:pPr algn="just"/>
            <a:r>
              <a:rPr lang="ru-RU" sz="3200" dirty="0" smtClean="0"/>
              <a:t>2</a:t>
            </a:r>
            <a:r>
              <a:rPr lang="ru-RU" dirty="0" smtClean="0"/>
              <a:t>.Постановка </a:t>
            </a:r>
            <a:r>
              <a:rPr lang="ru-RU" dirty="0"/>
              <a:t>цели и задач урока. </a:t>
            </a:r>
            <a:r>
              <a:rPr lang="ru-RU" dirty="0" smtClean="0"/>
              <a:t>Мотивация учебной </a:t>
            </a:r>
            <a:r>
              <a:rPr lang="ru-RU" dirty="0"/>
              <a:t>деятельности учащихся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3. Итоги диагностики (контроля) знаний, умений и навыков. Определение типичных ошибок и пробелов в знаниях и умениях, путей их устранения и совершенствования знаний и умений. В зависимости от результатов диагностики учитель планирует коллективные, групповые и индивидуальные способы обучения.</a:t>
            </a:r>
          </a:p>
          <a:p>
            <a:pPr algn="just"/>
            <a:r>
              <a:rPr lang="ru-RU" dirty="0" smtClean="0"/>
              <a:t>4. Информация о домашнем задании, инструктаж по его выполнению.</a:t>
            </a:r>
          </a:p>
          <a:p>
            <a:pPr algn="just"/>
            <a:r>
              <a:rPr lang="ru-RU" dirty="0" smtClean="0"/>
              <a:t>5. Рефлексия (подведение итогов занятия).</a:t>
            </a:r>
            <a:endParaRPr lang="ru-RU" dirty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5831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141</TotalTime>
  <Words>570</Words>
  <Application>Microsoft Office PowerPoint</Application>
  <PresentationFormat>Экран (4:3)</PresentationFormat>
  <Paragraphs>65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Уроки в условиях введения ФГОС</vt:lpstr>
      <vt:lpstr>Примерная структура уроков по ФГОС</vt:lpstr>
      <vt:lpstr>Презентация PowerPoint</vt:lpstr>
      <vt:lpstr>2. Структура урока комплексного применения знаний и умений (урок закрепления)</vt:lpstr>
      <vt:lpstr>Презентация PowerPoint</vt:lpstr>
      <vt:lpstr>3. Структура урока актуализации знаний и умений (урок повторения)</vt:lpstr>
      <vt:lpstr>Презентация PowerPoint</vt:lpstr>
      <vt:lpstr>4. Структура урока контроля знаний и умений.</vt:lpstr>
      <vt:lpstr>5. Структура урока коррекции знаний, умений и навыков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Уроки в условиях введения ФГОС</dc:title>
  <dc:creator>user</dc:creator>
  <cp:lastModifiedBy>user</cp:lastModifiedBy>
  <cp:revision>16</cp:revision>
  <dcterms:created xsi:type="dcterms:W3CDTF">2012-04-08T11:15:00Z</dcterms:created>
  <dcterms:modified xsi:type="dcterms:W3CDTF">2012-11-04T13:09:32Z</dcterms:modified>
</cp:coreProperties>
</file>